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58" r:id="rId4"/>
    <p:sldId id="260" r:id="rId5"/>
    <p:sldId id="261" r:id="rId6"/>
    <p:sldId id="262" r:id="rId7"/>
    <p:sldId id="293" r:id="rId8"/>
    <p:sldId id="263" r:id="rId9"/>
    <p:sldId id="265" r:id="rId10"/>
    <p:sldId id="266" r:id="rId11"/>
    <p:sldId id="271" r:id="rId12"/>
    <p:sldId id="273" r:id="rId13"/>
    <p:sldId id="274" r:id="rId14"/>
    <p:sldId id="267" r:id="rId15"/>
    <p:sldId id="275" r:id="rId16"/>
    <p:sldId id="296" r:id="rId17"/>
    <p:sldId id="300" r:id="rId18"/>
    <p:sldId id="277" r:id="rId19"/>
    <p:sldId id="299" r:id="rId20"/>
    <p:sldId id="278" r:id="rId21"/>
    <p:sldId id="280" r:id="rId22"/>
    <p:sldId id="279" r:id="rId23"/>
    <p:sldId id="281" r:id="rId24"/>
    <p:sldId id="286" r:id="rId25"/>
    <p:sldId id="287" r:id="rId26"/>
    <p:sldId id="295" r:id="rId27"/>
    <p:sldId id="268" r:id="rId28"/>
    <p:sldId id="289" r:id="rId29"/>
    <p:sldId id="291" r:id="rId30"/>
    <p:sldId id="290" r:id="rId31"/>
    <p:sldId id="301" r:id="rId32"/>
    <p:sldId id="269" r:id="rId33"/>
    <p:sldId id="270" r:id="rId34"/>
    <p:sldId id="259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59"/>
    <p:restoredTop sz="94651"/>
  </p:normalViewPr>
  <p:slideViewPr>
    <p:cSldViewPr snapToGrid="0" snapToObjects="1">
      <p:cViewPr>
        <p:scale>
          <a:sx n="75" d="100"/>
          <a:sy n="75" d="100"/>
        </p:scale>
        <p:origin x="3960" y="2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0251E-5B5D-5A4D-A5C0-4D788545FB98}" type="datetimeFigureOut">
              <a:rPr kumimoji="1" lang="ko-KR" altLang="en-US" smtClean="0"/>
              <a:t>2017. 10. 29.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CF6B4-D15E-1B4A-AA86-D3349133ED0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6325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9926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1575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2017. 10. 29.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6902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2017. 10. 29.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6994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2017. 10. 29.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1781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2017. 10. 29.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305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2017. 10. 29.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9246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2017. 10. 29.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3544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2017. 10. 29.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009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2017. 10. 29.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2500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2017. 10. 29.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4453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2017. 10. 29.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324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2017. 10. 29.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930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F2453-B4E9-6240-8ADC-8537AE3CB849}" type="datetimeFigureOut">
              <a:rPr kumimoji="1" lang="ko-KR" altLang="en-US" smtClean="0"/>
              <a:t>2017. 10. 29.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7378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microsoft.com/office/2007/relationships/hdphoto" Target="../media/hdphoto1.wdp"/><Relationship Id="rId8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</a:br>
            <a:r>
              <a:rPr kumimoji="1" lang="en-US" altLang="ko-KR" dirty="0" err="1" smtClean="0">
                <a:latin typeface="Nanum Gothic" charset="-127"/>
                <a:ea typeface="Nanum Gothic" charset="-127"/>
                <a:cs typeface="Nanum Gothic" charset="-127"/>
              </a:rPr>
              <a:t>Outstagram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</a:b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r"/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인턴</a:t>
            </a: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r"/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김세준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551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mr-IN" altLang="ko-KR" dirty="0" smtClean="0">
                <a:latin typeface="Nanum Gothic" charset="-127"/>
                <a:ea typeface="Nanum Gothic" charset="-127"/>
                <a:cs typeface="Nanum Gothic" charset="-127"/>
              </a:rPr>
              <a:t>–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File Server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File Server 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err="1" smtClean="0">
                <a:latin typeface="Nanum Gothic" charset="-127"/>
                <a:ea typeface="Nanum Gothic" charset="-127"/>
                <a:cs typeface="Nanum Gothic" charset="-127"/>
              </a:rPr>
              <a:t>Clustring</a:t>
            </a: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Zookeeper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Image processing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Rest </a:t>
            </a:r>
            <a:r>
              <a:rPr kumimoji="1" lang="en-US" altLang="ko-KR" dirty="0" err="1" smtClean="0">
                <a:latin typeface="Nanum Gothic" charset="-127"/>
                <a:ea typeface="Nanum Gothic" charset="-127"/>
                <a:cs typeface="Nanum Gothic" charset="-127"/>
              </a:rPr>
              <a:t>api</a:t>
            </a: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537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mr-IN" altLang="ko-KR" dirty="0" smtClean="0">
                <a:latin typeface="Nanum Gothic" charset="-127"/>
                <a:ea typeface="Nanum Gothic" charset="-127"/>
                <a:cs typeface="Nanum Gothic" charset="-127"/>
              </a:rPr>
              <a:t>–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File Server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err="1" smtClean="0">
                <a:latin typeface="Nanum Gothic" charset="-127"/>
                <a:ea typeface="Nanum Gothic" charset="-127"/>
                <a:cs typeface="Nanum Gothic" charset="-127"/>
              </a:rPr>
              <a:t>Clustring</a:t>
            </a: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14" y="2710961"/>
            <a:ext cx="40259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5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mr-IN" altLang="ko-KR" dirty="0" smtClean="0">
                <a:latin typeface="Nanum Gothic" charset="-127"/>
                <a:ea typeface="Nanum Gothic" charset="-127"/>
                <a:cs typeface="Nanum Gothic" charset="-127"/>
              </a:rPr>
              <a:t>–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File Server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Zookeeper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1" y="3265488"/>
            <a:ext cx="5476107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5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mr-IN" altLang="ko-KR" dirty="0" smtClean="0">
                <a:latin typeface="Nanum Gothic" charset="-127"/>
                <a:ea typeface="Nanum Gothic" charset="-127"/>
                <a:cs typeface="Nanum Gothic" charset="-127"/>
              </a:rPr>
              <a:t>–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File Server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Rest </a:t>
            </a:r>
            <a:r>
              <a:rPr kumimoji="1" lang="en-US" altLang="ko-KR" dirty="0" err="1" smtClean="0">
                <a:latin typeface="Nanum Gothic" charset="-127"/>
                <a:ea typeface="Nanum Gothic" charset="-127"/>
                <a:cs typeface="Nanum Gothic" charset="-127"/>
              </a:rPr>
              <a:t>api</a:t>
            </a: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878" y="2734408"/>
            <a:ext cx="3949700" cy="4533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1723" y="7531837"/>
            <a:ext cx="21682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Rest API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 smtClean="0"/>
              <a:t>URI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자원 </a:t>
            </a:r>
            <a:endParaRPr kumimoji="1" lang="en-US" altLang="ko-KR" dirty="0" smtClean="0"/>
          </a:p>
          <a:p>
            <a:r>
              <a:rPr kumimoji="1" lang="en-US" altLang="ko-KR" dirty="0" smtClean="0"/>
              <a:t>Method</a:t>
            </a:r>
            <a:r>
              <a:rPr kumimoji="1" lang="ko-KR" altLang="en-US" dirty="0" smtClean="0"/>
              <a:t>로 행위</a:t>
            </a:r>
            <a:endParaRPr kumimoji="1" lang="en-US" altLang="ko-KR" dirty="0" smtClean="0"/>
          </a:p>
          <a:p>
            <a:r>
              <a:rPr kumimoji="1" lang="ko-KR" altLang="en-US" dirty="0" smtClean="0"/>
              <a:t>표현</a:t>
            </a:r>
            <a:r>
              <a:rPr kumimoji="1" lang="en-US" altLang="ko-KR" dirty="0" smtClean="0"/>
              <a:t>Representations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785" y="4419292"/>
            <a:ext cx="5644174" cy="18926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00133" y="7586133"/>
            <a:ext cx="418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프로젝트 </a:t>
            </a:r>
            <a:r>
              <a:rPr kumimoji="1" lang="en-US" altLang="ko-KR" dirty="0" smtClean="0"/>
              <a:t>URI, Method</a:t>
            </a:r>
            <a:r>
              <a:rPr kumimoji="1" lang="ko-KR" altLang="en-US" dirty="0" smtClean="0"/>
              <a:t> 표현된 내용 추가</a:t>
            </a:r>
            <a:r>
              <a:rPr kumimoji="1" lang="en-US" altLang="ko-KR" dirty="0" smtClean="0"/>
              <a:t>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46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- Recommend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Recommend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Collaborative filtering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User base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Item base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Content base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1292" y="7092461"/>
            <a:ext cx="5966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넷플릭스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구글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아마존등 </a:t>
            </a:r>
            <a:r>
              <a:rPr kumimoji="1" lang="en-US" altLang="ko-KR" dirty="0" smtClean="0"/>
              <a:t>collaborative filtering</a:t>
            </a:r>
            <a:r>
              <a:rPr kumimoji="1" lang="ko-KR" altLang="en-US" dirty="0" smtClean="0"/>
              <a:t>을 기반으로</a:t>
            </a:r>
            <a:endParaRPr kumimoji="1" lang="en-US" altLang="ko-KR" dirty="0" smtClean="0"/>
          </a:p>
          <a:p>
            <a:r>
              <a:rPr kumimoji="1" lang="ko-KR" altLang="en-US" dirty="0" smtClean="0"/>
              <a:t>추천 서비스 제공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11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- Recommend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Recommend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Collaborative filtering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User base, Item base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6692" y="4566504"/>
            <a:ext cx="5879178" cy="32209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005780" y="8450651"/>
            <a:ext cx="735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User base </a:t>
            </a: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나와 비슷한 취향을 가진 유저가 소비한 상품을 기반으로 추천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281" y="4278312"/>
            <a:ext cx="3517900" cy="3797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15898" y="8660990"/>
            <a:ext cx="632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Item base</a:t>
            </a: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유저의 이전 활동에 기반하여 연관성있는 상품 추천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04335" y="-601048"/>
            <a:ext cx="56172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전제</a:t>
            </a: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사용자들의 과거 경향이 미래에도 그대로 유지될 것이다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  <a:p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유유상종</a:t>
            </a: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89114" y="9852545"/>
            <a:ext cx="324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Data Set(</a:t>
            </a:r>
            <a:r>
              <a:rPr kumimoji="1" lang="en-US" altLang="ko-KR" dirty="0" err="1" smtClean="0"/>
              <a:t>item_id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user_id</a:t>
            </a:r>
            <a:r>
              <a:rPr kumimoji="1" lang="en-US" altLang="ko-KR" dirty="0" smtClean="0"/>
              <a:t>, score)</a:t>
            </a:r>
            <a:endParaRPr kumimoji="1"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15200" y="9667879"/>
            <a:ext cx="349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Output : (</a:t>
            </a:r>
            <a:r>
              <a:rPr kumimoji="1" lang="ko-KR" altLang="en-US" dirty="0" smtClean="0"/>
              <a:t>추천 아이템</a:t>
            </a:r>
            <a:r>
              <a:rPr kumimoji="1" lang="en-US" altLang="ko-KR" dirty="0" smtClean="0"/>
              <a:t>, similarity) </a:t>
            </a:r>
            <a:endParaRPr kumimoji="1"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1386142" y="9667879"/>
            <a:ext cx="338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Output : (item1, item2, similarity)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80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- Recommend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Recommend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Hadoop mahout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알고리즘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item </a:t>
            </a:r>
            <a:r>
              <a:rPr kumimoji="1" lang="en-US" altLang="ko-KR" dirty="0" err="1" smtClean="0">
                <a:latin typeface="Nanum Gothic" charset="-127"/>
                <a:ea typeface="Nanum Gothic" charset="-127"/>
                <a:cs typeface="Nanum Gothic" charset="-127"/>
              </a:rPr>
              <a:t>based&amp;user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based</a:t>
            </a:r>
          </a:p>
          <a:p>
            <a:pPr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Cosine Similarity(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Pearson Correlation Similarity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)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Euclidean Distance Similarity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altLang="ko-KR" dirty="0" err="1">
                <a:latin typeface="Nanum Gothic" charset="-127"/>
                <a:ea typeface="Nanum Gothic" charset="-127"/>
                <a:cs typeface="Nanum Gothic" charset="-127"/>
              </a:rPr>
              <a:t>Tanimoto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 coefficient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16084" y="5016957"/>
            <a:ext cx="362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좌표상에서 두 점사이의 거리 측정</a:t>
            </a:r>
            <a:endParaRPr kumimoji="1"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0" y="4001294"/>
            <a:ext cx="46778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피어슨 상관계수는 </a:t>
            </a:r>
            <a:r>
              <a:rPr kumimoji="1" lang="en-US" altLang="ko-KR" dirty="0" smtClean="0"/>
              <a:t>-1</a:t>
            </a:r>
            <a:r>
              <a:rPr kumimoji="1" lang="ko-KR" altLang="en-US" dirty="0" smtClean="0"/>
              <a:t>과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사이의 값을 가진다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두 변수의 상관관계가 크면</a:t>
            </a:r>
            <a:r>
              <a:rPr kumimoji="1" lang="en-US" altLang="ko-KR" dirty="0" smtClean="0"/>
              <a:t>1</a:t>
            </a:r>
          </a:p>
          <a:p>
            <a:r>
              <a:rPr kumimoji="1" lang="ko-KR" altLang="en-US" dirty="0" smtClean="0"/>
              <a:t>적으면 </a:t>
            </a:r>
            <a:r>
              <a:rPr kumimoji="1" lang="en-US" altLang="ko-KR" dirty="0" smtClean="0"/>
              <a:t>0</a:t>
            </a:r>
          </a:p>
          <a:p>
            <a:r>
              <a:rPr kumimoji="1" lang="ko-KR" altLang="en-US" dirty="0" smtClean="0"/>
              <a:t>서로 대립하는 연관성이 있는 경우 </a:t>
            </a:r>
            <a:r>
              <a:rPr kumimoji="1" lang="en-US" altLang="ko-KR" dirty="0" smtClean="0"/>
              <a:t>-1</a:t>
            </a:r>
            <a:endParaRPr kumimoji="1"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030" y="-756264"/>
            <a:ext cx="5658995" cy="43401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64515" y="6504039"/>
            <a:ext cx="6655687" cy="29923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53665" y="6504039"/>
            <a:ext cx="827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구매 내역을 밴다이어그램으로 그려 교집합이 많은 유저들을 한 그룹으로 묶는다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2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- Recommend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Recommend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Hadoop mahout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알고리즘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model based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Matrix factorization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84" y="1966109"/>
            <a:ext cx="3530600" cy="2730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86246" y="5545015"/>
            <a:ext cx="23583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Matrix </a:t>
            </a:r>
            <a:r>
              <a:rPr kumimoji="1" lang="en-US" altLang="ko-KR" dirty="0" err="1" smtClean="0"/>
              <a:t>AxB</a:t>
            </a:r>
            <a:r>
              <a:rPr kumimoji="1" lang="en-US" altLang="ko-KR" dirty="0" smtClean="0"/>
              <a:t> </a:t>
            </a:r>
          </a:p>
          <a:p>
            <a:r>
              <a:rPr kumimoji="1" lang="en-US" altLang="ko-KR" dirty="0" smtClean="0"/>
              <a:t>= </a:t>
            </a:r>
            <a:r>
              <a:rPr kumimoji="1" lang="en-US" altLang="ko-KR" dirty="0" err="1" smtClean="0"/>
              <a:t>Ak</a:t>
            </a:r>
            <a:r>
              <a:rPr kumimoji="1" lang="en-US" altLang="ko-KR" dirty="0" smtClean="0"/>
              <a:t> x kB </a:t>
            </a:r>
          </a:p>
          <a:p>
            <a:r>
              <a:rPr kumimoji="1" lang="en-US" altLang="ko-KR" dirty="0" smtClean="0"/>
              <a:t>K</a:t>
            </a:r>
            <a:r>
              <a:rPr kumimoji="1" lang="ko-KR" altLang="en-US" dirty="0" smtClean="0"/>
              <a:t>를 찾는 문제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*은 아직 유저가 안본 </a:t>
            </a:r>
            <a:endParaRPr kumimoji="1" lang="en-US" altLang="ko-KR" dirty="0" smtClean="0"/>
          </a:p>
          <a:p>
            <a:r>
              <a:rPr kumimoji="1" lang="ko-KR" altLang="en-US" dirty="0" smtClean="0"/>
              <a:t>숫자는 평가점수</a:t>
            </a:r>
            <a:endParaRPr kumimoji="1"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17639" y="6237512"/>
            <a:ext cx="483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머신러닝을 이용해 평점을 예측하는 모델 구현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981" y="7753145"/>
            <a:ext cx="38100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8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- Recommend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Recommend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Content base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54369" y="7385538"/>
            <a:ext cx="5201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Collaborative filtering </a:t>
            </a:r>
            <a:r>
              <a:rPr kumimoji="1" lang="mr-IN" altLang="ko-KR" dirty="0" smtClean="0"/>
              <a:t>–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추천에 </a:t>
            </a:r>
            <a:r>
              <a:rPr kumimoji="1" lang="en-US" altLang="ko-KR" dirty="0" smtClean="0"/>
              <a:t>user behavior</a:t>
            </a:r>
            <a:r>
              <a:rPr kumimoji="1" lang="ko-KR" altLang="en-US" dirty="0" smtClean="0"/>
              <a:t>을 활용</a:t>
            </a:r>
            <a:endParaRPr kumimoji="1" lang="en-US" altLang="ko-KR" dirty="0" smtClean="0"/>
          </a:p>
          <a:p>
            <a:r>
              <a:rPr kumimoji="1" lang="en-US" altLang="ko-KR" dirty="0" smtClean="0"/>
              <a:t>Content based filtering </a:t>
            </a:r>
            <a:r>
              <a:rPr kumimoji="1" lang="mr-IN" altLang="ko-KR" dirty="0" smtClean="0"/>
              <a:t>–</a:t>
            </a:r>
            <a:r>
              <a:rPr kumimoji="1" lang="en-US" altLang="ko-KR" dirty="0" smtClean="0"/>
              <a:t> item</a:t>
            </a:r>
            <a:r>
              <a:rPr kumimoji="1" lang="ko-KR" altLang="en-US" dirty="0" smtClean="0"/>
              <a:t>의 특성을 비교</a:t>
            </a:r>
            <a:endParaRPr kumimoji="1"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98984" y="4248602"/>
            <a:ext cx="425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#</a:t>
            </a:r>
            <a:r>
              <a:rPr kumimoji="1" lang="ko-KR" altLang="en-US" dirty="0" smtClean="0"/>
              <a:t>해시태그</a:t>
            </a:r>
            <a:r>
              <a:rPr kumimoji="1" lang="en-US" altLang="ko-KR" dirty="0" smtClean="0"/>
              <a:t>a #</a:t>
            </a:r>
            <a:r>
              <a:rPr kumimoji="1" lang="en-US" altLang="ko-KR" dirty="0" err="1" smtClean="0"/>
              <a:t>hashtagA</a:t>
            </a:r>
            <a:r>
              <a:rPr kumimoji="1" lang="en-US" altLang="ko-KR" dirty="0" smtClean="0"/>
              <a:t> </a:t>
            </a:r>
            <a:r>
              <a:rPr kumimoji="1" lang="mr-IN" altLang="ko-KR" dirty="0" smtClean="0"/>
              <a:t>…</a:t>
            </a:r>
            <a:r>
              <a:rPr kumimoji="1" lang="en-US" altLang="ko-KR" dirty="0" smtClean="0"/>
              <a:t>.       </a:t>
            </a:r>
            <a:r>
              <a:rPr kumimoji="1" lang="ko-KR" altLang="en-US" dirty="0" smtClean="0"/>
              <a:t>둘이 유사</a:t>
            </a:r>
            <a:endParaRPr kumimoji="1"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74677" y="4894933"/>
            <a:ext cx="269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ko-KR" dirty="0" smtClean="0"/>
              <a:t>…</a:t>
            </a:r>
            <a:r>
              <a:rPr kumimoji="1" lang="en-US" altLang="ko-KR" dirty="0" smtClean="0"/>
              <a:t>. #</a:t>
            </a:r>
            <a:r>
              <a:rPr kumimoji="1" lang="ko-KR" altLang="en-US" dirty="0" smtClean="0"/>
              <a:t>해시태그</a:t>
            </a:r>
            <a:r>
              <a:rPr kumimoji="1" lang="en-US" altLang="ko-KR" dirty="0" smtClean="0"/>
              <a:t>a #</a:t>
            </a:r>
            <a:r>
              <a:rPr kumimoji="1" lang="en-US" altLang="ko-KR" dirty="0" err="1" smtClean="0"/>
              <a:t>hashtagA</a:t>
            </a:r>
            <a:endParaRPr kumimoji="1"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2768434" y="5934651"/>
            <a:ext cx="33970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회원가입시 관심 분야 입력</a:t>
            </a:r>
            <a:endParaRPr kumimoji="1" lang="en-US" altLang="ko-KR" dirty="0" smtClean="0"/>
          </a:p>
          <a:p>
            <a:r>
              <a:rPr kumimoji="1" lang="ko-KR" altLang="en-US" dirty="0" smtClean="0"/>
              <a:t>해시태그와 본문 내용을 </a:t>
            </a:r>
            <a:endParaRPr kumimoji="1" lang="en-US" altLang="ko-KR" dirty="0" smtClean="0"/>
          </a:p>
          <a:p>
            <a:r>
              <a:rPr kumimoji="1" lang="en-US" altLang="ko-KR" dirty="0" err="1" smtClean="0"/>
              <a:t>Mapreduce</a:t>
            </a:r>
            <a:r>
              <a:rPr kumimoji="1" lang="ko-KR" altLang="en-US" dirty="0" smtClean="0"/>
              <a:t>로 </a:t>
            </a:r>
            <a:r>
              <a:rPr kumimoji="1" lang="en-US" altLang="ko-KR" dirty="0" err="1" smtClean="0"/>
              <a:t>wordcount</a:t>
            </a:r>
            <a:r>
              <a:rPr kumimoji="1" lang="en-US" altLang="ko-KR" dirty="0" smtClean="0"/>
              <a:t> </a:t>
            </a:r>
          </a:p>
          <a:p>
            <a:r>
              <a:rPr kumimoji="1" lang="ko-KR" altLang="en-US" dirty="0" smtClean="0"/>
              <a:t>부분집합을 많이 가진 콘텐츠가 </a:t>
            </a:r>
            <a:endParaRPr kumimoji="1" lang="en-US" altLang="ko-KR" dirty="0" smtClean="0"/>
          </a:p>
          <a:p>
            <a:r>
              <a:rPr kumimoji="1" lang="ko-KR" altLang="en-US" dirty="0" smtClean="0"/>
              <a:t>유사한 콘텐츠</a:t>
            </a:r>
            <a:endParaRPr kumimoji="1" lang="en-US" altLang="ko-KR" dirty="0" smtClean="0"/>
          </a:p>
          <a:p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1888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- Recommend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Recommend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Hadoop mahout</a:t>
            </a:r>
          </a:p>
          <a:p>
            <a:pPr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평가</a:t>
            </a:r>
            <a:r>
              <a:rPr lang="en-US" altLang="ko-KR" dirty="0" smtClean="0"/>
              <a:t> </a:t>
            </a:r>
          </a:p>
          <a:p>
            <a:pPr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altLang="ko-KR" dirty="0" smtClean="0"/>
              <a:t>data </a:t>
            </a:r>
            <a:r>
              <a:rPr lang="en-US" altLang="ko-KR" dirty="0"/>
              <a:t>set </a:t>
            </a:r>
            <a:r>
              <a:rPr lang="en-US" altLang="ko-KR" dirty="0" smtClean="0"/>
              <a:t>: test </a:t>
            </a:r>
            <a:r>
              <a:rPr lang="en-US" altLang="ko-KR" dirty="0"/>
              <a:t>set</a:t>
            </a:r>
            <a:r>
              <a:rPr lang="fr-FR" altLang="ko-KR" dirty="0"/>
              <a:t>- </a:t>
            </a:r>
            <a:r>
              <a:rPr lang="en-US" altLang="ko-KR" dirty="0" smtClean="0"/>
              <a:t>7</a:t>
            </a:r>
            <a:r>
              <a:rPr lang="fr-FR" altLang="ko-KR" dirty="0" smtClean="0"/>
              <a:t> </a:t>
            </a:r>
            <a:r>
              <a:rPr lang="fr-FR" altLang="ko-KR" dirty="0"/>
              <a:t>: </a:t>
            </a:r>
            <a:r>
              <a:rPr lang="en-US" altLang="ko-KR" dirty="0" smtClean="0"/>
              <a:t>3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1600" y="5909733"/>
            <a:ext cx="47195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전체 데이터중 </a:t>
            </a:r>
            <a:r>
              <a:rPr kumimoji="1" lang="en-US" altLang="ko-KR" dirty="0" smtClean="0"/>
              <a:t>70%</a:t>
            </a:r>
            <a:r>
              <a:rPr kumimoji="1" lang="ko-KR" altLang="en-US" dirty="0" smtClean="0"/>
              <a:t>를 통해 추천을 진행하고 </a:t>
            </a:r>
            <a:endParaRPr kumimoji="1" lang="en-US" altLang="ko-KR" dirty="0" smtClean="0"/>
          </a:p>
          <a:p>
            <a:r>
              <a:rPr kumimoji="1" lang="en-US" altLang="ko-KR" dirty="0" smtClean="0"/>
              <a:t>30%</a:t>
            </a:r>
            <a:r>
              <a:rPr kumimoji="1" lang="ko-KR" altLang="en-US" dirty="0" smtClean="0"/>
              <a:t>로는 테스트하여 결과가 얼마나 정확한지</a:t>
            </a:r>
            <a:endParaRPr kumimoji="1" lang="en-US" altLang="ko-KR" dirty="0" smtClean="0"/>
          </a:p>
          <a:p>
            <a:r>
              <a:rPr kumimoji="1" lang="ko-KR" altLang="en-US" dirty="0" smtClean="0"/>
              <a:t>측정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575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목차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 smtClean="0">
                <a:latin typeface="Nanum Gothic" charset="-127"/>
                <a:ea typeface="Nanum Gothic" charset="-127"/>
                <a:cs typeface="Nanum Gothic" charset="-127"/>
              </a:rPr>
              <a:t>Outstagram</a:t>
            </a: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 - </a:t>
            </a:r>
            <a:r>
              <a:rPr kumimoji="1" lang="en-US" altLang="ko-KR" dirty="0" err="1" smtClean="0">
                <a:latin typeface="Nanum Gothic" charset="-127"/>
                <a:ea typeface="Nanum Gothic" charset="-127"/>
                <a:cs typeface="Nanum Gothic" charset="-127"/>
              </a:rPr>
              <a:t>Outstagram</a:t>
            </a: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이란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   - project </a:t>
            </a: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개요</a:t>
            </a: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  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Why</a:t>
            </a: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주요 기술</a:t>
            </a: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   - UI</a:t>
            </a: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  - File Server</a:t>
            </a: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  - Recommend</a:t>
            </a: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  - Security</a:t>
            </a: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- </a:t>
            </a: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계획</a:t>
            </a: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  -</a:t>
            </a: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진행사항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  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앞으로의 계획</a:t>
            </a: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lvl="0" indent="0" latinLnBrk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 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Q&amp;A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8634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- Recommend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Recommend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피처 </a:t>
            </a: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좋아요 조회수 친구 해시태그 본문</a:t>
            </a: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Implicit feedback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err="1" smtClean="0">
                <a:latin typeface="Nanum Gothic" charset="-127"/>
                <a:ea typeface="Nanum Gothic" charset="-127"/>
                <a:cs typeface="Nanum Gothic" charset="-127"/>
              </a:rPr>
              <a:t>Explict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feedback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데이터 수집 및 생성 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70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- Recommend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Recommend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Implicit feedback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Explicit feedback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59169" y="53691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차이</a:t>
            </a:r>
            <a:endParaRPr kumimoji="1"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45877" y="4454769"/>
            <a:ext cx="649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Implicit feedback:</a:t>
            </a:r>
            <a:r>
              <a:rPr kumimoji="1" lang="ko-KR" altLang="en-US" dirty="0" smtClean="0"/>
              <a:t> 간접적으로 평가하는 방법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좋아요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조회 등등</a:t>
            </a:r>
            <a:r>
              <a:rPr kumimoji="1" lang="en-US" altLang="ko-KR" dirty="0" smtClean="0"/>
              <a:t> </a:t>
            </a:r>
            <a:endParaRPr kumimoji="1"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21724" y="5193323"/>
            <a:ext cx="565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Explicit feedback: </a:t>
            </a:r>
            <a:r>
              <a:rPr kumimoji="1" lang="ko-KR" altLang="en-US" dirty="0" smtClean="0"/>
              <a:t>수치로 표현되는 고객 평가 방법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별점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17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- Recommend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Recommend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피처 </a:t>
            </a: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좋아요 조회수 친구 해시태그 본문</a:t>
            </a: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8831" y="4806462"/>
            <a:ext cx="542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좋아요 조회수 친구 </a:t>
            </a:r>
            <a:r>
              <a:rPr kumimoji="1" lang="mr-IN" altLang="ko-KR" dirty="0" smtClean="0"/>
              <a:t>–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scoring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-&gt;  collaborative filtering </a:t>
            </a:r>
            <a:endParaRPr kumimoji="1"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59169" y="5732585"/>
            <a:ext cx="3012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해시태그 본문 </a:t>
            </a:r>
            <a:r>
              <a:rPr kumimoji="1" lang="en-US" altLang="ko-KR" dirty="0" smtClean="0"/>
              <a:t>content based</a:t>
            </a:r>
            <a:endParaRPr kumimoji="1"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56338" y="4360985"/>
            <a:ext cx="537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Implicit feedback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-&gt;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explicit feedback</a:t>
            </a:r>
            <a:r>
              <a:rPr kumimoji="1" lang="ko-KR" altLang="en-US" dirty="0" smtClean="0"/>
              <a:t>으로 변환이 필요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062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- Recommend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Recommend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데이터 수집 및 생성 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17477" y="3575538"/>
            <a:ext cx="25891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웹 크롤링 </a:t>
            </a:r>
            <a:r>
              <a:rPr kumimoji="1" lang="mr-IN" altLang="ko-KR" dirty="0" smtClean="0"/>
              <a:t>–</a:t>
            </a:r>
            <a:r>
              <a:rPr kumimoji="1" lang="ko-KR" altLang="en-US" dirty="0" smtClean="0"/>
              <a:t> 인스타그램 </a:t>
            </a:r>
            <a:endParaRPr kumimoji="1" lang="en-US" altLang="ko-KR" dirty="0" smtClean="0"/>
          </a:p>
          <a:p>
            <a:r>
              <a:rPr kumimoji="1" lang="ko-KR" altLang="en-US" dirty="0" smtClean="0"/>
              <a:t> 내친구</a:t>
            </a:r>
            <a:endParaRPr kumimoji="1" lang="en-US" altLang="ko-KR" dirty="0" smtClean="0"/>
          </a:p>
          <a:p>
            <a:r>
              <a:rPr kumimoji="1" lang="ko-KR" altLang="en-US" dirty="0" smtClean="0"/>
              <a:t> 인기 인스타그램</a:t>
            </a:r>
            <a:endParaRPr kumimoji="1" lang="en-US" altLang="ko-KR" dirty="0" smtClean="0"/>
          </a:p>
          <a:p>
            <a:r>
              <a:rPr kumimoji="1" lang="ko-KR" altLang="en-US" dirty="0" smtClean="0"/>
              <a:t>각각 장 단범 </a:t>
            </a:r>
            <a:endParaRPr kumimoji="1" lang="en-US" altLang="ko-KR" dirty="0" smtClean="0"/>
          </a:p>
          <a:p>
            <a:r>
              <a:rPr kumimoji="1" lang="ko-KR" altLang="en-US" dirty="0" smtClean="0"/>
              <a:t>한계</a:t>
            </a:r>
            <a:endParaRPr kumimoji="1"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2074985" y="5322277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유저 랜덤 생성</a:t>
            </a:r>
            <a:endParaRPr kumimoji="1" lang="en-US" altLang="ko-KR" dirty="0" smtClean="0"/>
          </a:p>
          <a:p>
            <a:r>
              <a:rPr kumimoji="1" lang="ko-KR" altLang="en-US" dirty="0" smtClean="0"/>
              <a:t>장 단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0585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- Recommend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Recommend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Hadoop mahout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제공 라이브러리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collaborative filtering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Classify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pattern mining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regression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vector </a:t>
            </a: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similarity </a:t>
            </a:r>
            <a:r>
              <a:rPr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등</a:t>
            </a:r>
            <a:endParaRPr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예제 영화 추천 예제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277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- Recommend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Recommend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Hadoop mahout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제공 라이브러리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collaborative filtering</a:t>
            </a:r>
            <a:r>
              <a:rPr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예제 영화 추천 예제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073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- Recommend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Recommend 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문제점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Filter bubble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589936" y="4483510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개인의 고정관념과 편견 강화</a:t>
            </a:r>
            <a:endParaRPr kumimoji="1"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0722" y="5751871"/>
            <a:ext cx="287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가짜 뉴스 </a:t>
            </a:r>
            <a:r>
              <a:rPr kumimoji="1" lang="mr-IN" altLang="ko-KR" dirty="0" smtClean="0"/>
              <a:t>–</a:t>
            </a:r>
            <a:r>
              <a:rPr kumimoji="1" lang="ko-KR" altLang="en-US" dirty="0" smtClean="0"/>
              <a:t> 사회에 영향력 </a:t>
            </a:r>
            <a:endParaRPr kumimoji="1"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93226" y="5235677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정보 편식</a:t>
            </a:r>
            <a:endParaRPr kumimoji="1"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11213" y="6105832"/>
            <a:ext cx="339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개인 성향에 최적화된 결과 제공</a:t>
            </a:r>
            <a:endParaRPr kumimoji="1"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6916" y="7064477"/>
            <a:ext cx="6268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미국인의 </a:t>
            </a:r>
            <a:r>
              <a:rPr kumimoji="1" lang="en-US" altLang="ko-KR" dirty="0" smtClean="0"/>
              <a:t>60</a:t>
            </a:r>
            <a:r>
              <a:rPr kumimoji="1" lang="ko-KR" altLang="en-US" dirty="0" smtClean="0"/>
              <a:t>퍼센트는 페이스북을 통해 뉴스를 접함</a:t>
            </a:r>
            <a:endParaRPr kumimoji="1" lang="en-US" altLang="ko-KR" dirty="0" smtClean="0"/>
          </a:p>
          <a:p>
            <a:r>
              <a:rPr kumimoji="1" lang="ko-KR" altLang="en-US" dirty="0" smtClean="0"/>
              <a:t>트럼프 대통령이 당선되는데 영향을 끼침</a:t>
            </a:r>
            <a:endParaRPr kumimoji="1" lang="en-US" altLang="ko-KR" dirty="0" smtClean="0"/>
          </a:p>
          <a:p>
            <a:r>
              <a:rPr kumimoji="1" lang="ko-KR" altLang="en-US" dirty="0" smtClean="0"/>
              <a:t>교황의 트럼프 지지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힐러리의 비리를 폭로하려던 요원 암살</a:t>
            </a:r>
            <a:r>
              <a:rPr kumimoji="1" lang="mr-IN" altLang="ko-KR" dirty="0" smtClean="0"/>
              <a:t>…</a:t>
            </a:r>
            <a:endParaRPr kumimoji="1"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961535" y="8377084"/>
            <a:ext cx="529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페이스북 가짜 뉴스에 적극적으로 개입하겠다 선언</a:t>
            </a:r>
            <a:endParaRPr kumimoji="1"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144000" y="4277032"/>
            <a:ext cx="46746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우리나라 박근혜 대통령의 탄핵 과정에서 </a:t>
            </a:r>
            <a:endParaRPr kumimoji="1" lang="en-US" altLang="ko-KR" dirty="0" smtClean="0"/>
          </a:p>
          <a:p>
            <a:r>
              <a:rPr kumimoji="1" lang="ko-KR" altLang="en-US" dirty="0" smtClean="0"/>
              <a:t>나의 정치적인 성향에 따라 </a:t>
            </a:r>
            <a:r>
              <a:rPr kumimoji="1" lang="en-US" altLang="ko-KR" dirty="0" err="1" smtClean="0"/>
              <a:t>sns</a:t>
            </a:r>
            <a:r>
              <a:rPr kumimoji="1" lang="ko-KR" altLang="en-US" dirty="0" smtClean="0"/>
              <a:t>에서 보여지는</a:t>
            </a:r>
            <a:endParaRPr kumimoji="1" lang="en-US" altLang="ko-KR" dirty="0" smtClean="0"/>
          </a:p>
          <a:p>
            <a:r>
              <a:rPr kumimoji="1" lang="ko-KR" altLang="en-US" dirty="0" smtClean="0"/>
              <a:t>게시물들이 극명하게 다르게 나타남</a:t>
            </a:r>
            <a:endParaRPr kumimoji="1" lang="en-US" altLang="ko-KR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89450" y="-1811793"/>
            <a:ext cx="51181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- Security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Security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HTTP/HTTPS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Spring security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XSS filter</a:t>
            </a:r>
          </a:p>
        </p:txBody>
      </p:sp>
    </p:spTree>
    <p:extLst>
      <p:ext uri="{BB962C8B-B14F-4D97-AF65-F5344CB8AC3E}">
        <p14:creationId xmlns:p14="http://schemas.microsoft.com/office/powerpoint/2010/main" val="430617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- Security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Security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HTTP/HTTPS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310" y="6489290"/>
            <a:ext cx="1452716" cy="14527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048" y="5797024"/>
            <a:ext cx="4152490" cy="38815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3110" y="5978217"/>
            <a:ext cx="4840415" cy="17595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665" y="984342"/>
            <a:ext cx="4768384" cy="25043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51" b="91854" l="2604" r="97803">
                        <a14:foregroundMark x1="89504" y1="57584" x2="89504" y2="57584"/>
                        <a14:foregroundMark x1="10090" y1="48596" x2="10090" y2="48596"/>
                        <a14:foregroundMark x1="10252" y1="71629" x2="10252" y2="71629"/>
                        <a14:foregroundMark x1="12286" y1="75281" x2="12286" y2="75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293" y="3912802"/>
            <a:ext cx="4864633" cy="14091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812397" y="2322552"/>
            <a:ext cx="4535703" cy="302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97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Security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/>
              <a:t>XSS filter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838" y="1825624"/>
            <a:ext cx="4879875" cy="29402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255" y="5383315"/>
            <a:ext cx="4955458" cy="1587295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747995" y="496558"/>
            <a:ext cx="7886700" cy="1325563"/>
          </a:xfrm>
        </p:spPr>
        <p:txBody>
          <a:bodyPr/>
          <a:lstStyle/>
          <a:p>
            <a:pPr lvl="0"/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- Security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559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Outstagram</a:t>
            </a:r>
            <a:r>
              <a:rPr kumimoji="1" lang="en-US" altLang="ko-KR" dirty="0" smtClean="0"/>
              <a:t>?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 smtClean="0"/>
              <a:t>Prject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개요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lang="ko-KR" altLang="en-US" sz="2000" dirty="0" smtClean="0"/>
              <a:t>이미지 공유 및 추천 사이트 개발</a:t>
            </a:r>
            <a:r>
              <a:rPr lang="ko-KR" altLang="en-US" sz="2000" dirty="0"/>
              <a:t>		</a:t>
            </a:r>
            <a:endParaRPr lang="en-US" altLang="ko-KR" sz="2000" dirty="0" smtClean="0"/>
          </a:p>
          <a:p>
            <a:r>
              <a:rPr lang="ko-KR" altLang="en-US" sz="2000" dirty="0" smtClean="0"/>
              <a:t>이미지 </a:t>
            </a:r>
            <a:r>
              <a:rPr lang="ko-KR" altLang="en-US" sz="2000" dirty="0"/>
              <a:t>서버를 클러스터링으로 스케일 아웃 	</a:t>
            </a:r>
            <a:endParaRPr lang="en-US" altLang="ko-KR" sz="2000" dirty="0" smtClean="0"/>
          </a:p>
          <a:p>
            <a:r>
              <a:rPr lang="ko-KR" altLang="en-US" sz="2000" dirty="0" smtClean="0"/>
              <a:t>추천 </a:t>
            </a:r>
            <a:r>
              <a:rPr lang="ko-KR" altLang="en-US" sz="2000" dirty="0"/>
              <a:t>기능을 통해 많은 사진 중 내가 좋아할 사진을 추천</a:t>
            </a:r>
            <a:endParaRPr kumimoji="1"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4301860"/>
            <a:ext cx="3086100" cy="2641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99457" y="4339961"/>
            <a:ext cx="8456213" cy="30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44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7995" y="496558"/>
            <a:ext cx="7886700" cy="1325563"/>
          </a:xfrm>
        </p:spPr>
        <p:txBody>
          <a:bodyPr/>
          <a:lstStyle/>
          <a:p>
            <a:pPr lvl="0"/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- Security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Security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Spring security</a:t>
            </a:r>
          </a:p>
        </p:txBody>
      </p:sp>
      <p:grpSp>
        <p:nvGrpSpPr>
          <p:cNvPr id="96" name="그룹 95"/>
          <p:cNvGrpSpPr/>
          <p:nvPr/>
        </p:nvGrpSpPr>
        <p:grpSpPr>
          <a:xfrm>
            <a:off x="575733" y="3894667"/>
            <a:ext cx="8058962" cy="2810933"/>
            <a:chOff x="1871791" y="4447903"/>
            <a:chExt cx="9177786" cy="3271482"/>
          </a:xfrm>
        </p:grpSpPr>
        <p:sp>
          <p:nvSpPr>
            <p:cNvPr id="87" name="직사각형 86"/>
            <p:cNvSpPr/>
            <p:nvPr/>
          </p:nvSpPr>
          <p:spPr>
            <a:xfrm>
              <a:off x="1871791" y="4447903"/>
              <a:ext cx="9177786" cy="3271482"/>
            </a:xfrm>
            <a:prstGeom prst="rect">
              <a:avLst/>
            </a:prstGeom>
            <a:solidFill>
              <a:schemeClr val="bg2">
                <a:lumMod val="95000"/>
                <a:alpha val="41000"/>
              </a:schemeClr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2027112" y="5282424"/>
              <a:ext cx="4365274" cy="6779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시스템 접근 시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,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등록된 사용자인지 확인</a:t>
              </a:r>
              <a:endParaRPr lang="ko-KR" altLang="en-US" sz="14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2027112" y="6073765"/>
              <a:ext cx="4365274" cy="6779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로그인</a:t>
              </a:r>
              <a:endParaRPr lang="ko-KR" altLang="en-US" sz="14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525403" y="5274797"/>
              <a:ext cx="4365274" cy="6779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접근 후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,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인증된 사용자에게 권한을 부여하는 것</a:t>
              </a:r>
              <a:endParaRPr lang="ko-KR" altLang="en-US" sz="14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6525403" y="6069220"/>
              <a:ext cx="4365274" cy="6779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권한에 따라 사용 가능한 기능이 제한됨</a:t>
              </a:r>
              <a:endParaRPr lang="ko-KR" altLang="en-US" sz="14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6525403" y="6863642"/>
              <a:ext cx="4365274" cy="6779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사용자 등급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일반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/VIP/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관리자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)</a:t>
              </a:r>
              <a:endParaRPr lang="ko-KR" altLang="en-US" sz="14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2027112" y="4664425"/>
              <a:ext cx="4338205" cy="504635"/>
            </a:xfrm>
            <a:prstGeom prst="rect">
              <a:avLst/>
            </a:prstGeom>
            <a:solidFill>
              <a:schemeClr val="bg2">
                <a:lumMod val="95000"/>
                <a:alpha val="41000"/>
              </a:schemeClr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Authentication</a:t>
              </a:r>
              <a:endParaRPr lang="ko-KR" altLang="en-US" sz="1600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6525403" y="4653716"/>
              <a:ext cx="4338205" cy="504635"/>
            </a:xfrm>
            <a:prstGeom prst="rect">
              <a:avLst/>
            </a:prstGeom>
            <a:solidFill>
              <a:schemeClr val="bg2">
                <a:lumMod val="95000"/>
                <a:alpha val="41000"/>
              </a:schemeClr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Authorization</a:t>
              </a:r>
              <a:endParaRPr lang="ko-KR" altLang="en-US" sz="1600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870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7995" y="496558"/>
            <a:ext cx="7886700" cy="1325563"/>
          </a:xfrm>
        </p:spPr>
        <p:txBody>
          <a:bodyPr/>
          <a:lstStyle/>
          <a:p>
            <a:pPr lvl="0"/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- Security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Security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Spring security</a:t>
            </a:r>
          </a:p>
        </p:txBody>
      </p:sp>
      <p:grpSp>
        <p:nvGrpSpPr>
          <p:cNvPr id="56" name="그룹 55"/>
          <p:cNvGrpSpPr/>
          <p:nvPr/>
        </p:nvGrpSpPr>
        <p:grpSpPr>
          <a:xfrm>
            <a:off x="25669" y="3671456"/>
            <a:ext cx="8795289" cy="4106407"/>
            <a:chOff x="4257034" y="3481460"/>
            <a:chExt cx="15277300" cy="9550820"/>
          </a:xfrm>
        </p:grpSpPr>
        <p:sp>
          <p:nvSpPr>
            <p:cNvPr id="57" name="직사각형 56"/>
            <p:cNvSpPr/>
            <p:nvPr/>
          </p:nvSpPr>
          <p:spPr>
            <a:xfrm>
              <a:off x="6257504" y="3481460"/>
              <a:ext cx="13276830" cy="6282718"/>
            </a:xfrm>
            <a:prstGeom prst="rect">
              <a:avLst/>
            </a:prstGeom>
            <a:solidFill>
              <a:schemeClr val="bg2">
                <a:lumMod val="95000"/>
                <a:alpha val="41000"/>
              </a:schemeClr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6458213" y="3782999"/>
              <a:ext cx="577136" cy="571915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F</a:t>
              </a:r>
            </a:p>
            <a:p>
              <a:pPr algn="ctr"/>
              <a:r>
                <a:rPr lang="en-US" altLang="ko-KR" sz="1400" b="1" dirty="0" err="1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i</a:t>
              </a:r>
              <a:endParaRPr lang="en-US" altLang="ko-KR" sz="14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/>
              <a:r>
                <a:rPr lang="en-US" altLang="ko-KR" sz="14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l</a:t>
              </a:r>
            </a:p>
            <a:p>
              <a:pPr algn="ctr"/>
              <a:r>
                <a:rPr lang="en-US" altLang="ko-KR" sz="14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t</a:t>
              </a:r>
            </a:p>
            <a:p>
              <a:pPr algn="ctr"/>
              <a:r>
                <a:rPr lang="en-US" altLang="ko-KR" sz="14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e</a:t>
              </a:r>
            </a:p>
            <a:p>
              <a:pPr algn="ctr"/>
              <a:r>
                <a:rPr lang="en-US" altLang="ko-KR" sz="14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r</a:t>
              </a:r>
            </a:p>
            <a:p>
              <a:pPr algn="ctr"/>
              <a:r>
                <a:rPr lang="en-US" altLang="ko-KR" sz="14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p</a:t>
              </a:r>
            </a:p>
            <a:p>
              <a:pPr algn="ctr"/>
              <a:r>
                <a:rPr lang="en-US" altLang="ko-KR" sz="14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r</a:t>
              </a:r>
            </a:p>
            <a:p>
              <a:pPr algn="ctr"/>
              <a:r>
                <a:rPr lang="en-US" altLang="ko-KR" sz="14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o</a:t>
              </a:r>
            </a:p>
            <a:p>
              <a:pPr algn="ctr"/>
              <a:r>
                <a:rPr lang="en-US" altLang="ko-KR" sz="14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x</a:t>
              </a:r>
            </a:p>
            <a:p>
              <a:pPr algn="ctr"/>
              <a:r>
                <a:rPr lang="en-US" altLang="ko-KR" sz="14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y</a:t>
              </a:r>
              <a:endParaRPr lang="ko-KR" altLang="en-US" sz="14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979044" y="3782997"/>
              <a:ext cx="9046519" cy="5719154"/>
            </a:xfrm>
            <a:prstGeom prst="rect">
              <a:avLst/>
            </a:prstGeom>
            <a:solidFill>
              <a:schemeClr val="bg1"/>
            </a:solidFill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081783" y="3928919"/>
              <a:ext cx="8625764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2800" b="1">
                  <a:solidFill>
                    <a:srgbClr val="000000"/>
                  </a:solidFill>
                  <a:latin typeface="+mj-lt"/>
                </a:defRPr>
              </a:lvl1pPr>
            </a:lstStyle>
            <a:p>
              <a:r>
                <a:rPr lang="en-US" altLang="ko-KR" sz="1600" dirty="0" err="1">
                  <a:solidFill>
                    <a:schemeClr val="accent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SpringSecurityFilter</a:t>
              </a:r>
              <a:endParaRPr lang="ko-KR" altLang="en-US" sz="1600" dirty="0">
                <a:solidFill>
                  <a:schemeClr val="accent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8302515" y="5697246"/>
              <a:ext cx="8405032" cy="352222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493598" y="5843166"/>
              <a:ext cx="8023208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2800" b="1">
                  <a:solidFill>
                    <a:srgbClr val="000000"/>
                  </a:solidFill>
                  <a:latin typeface="+mj-lt"/>
                </a:defRPr>
              </a:lvl1pPr>
            </a:lstStyle>
            <a:p>
              <a:r>
                <a:rPr lang="en-US" altLang="ko-KR" sz="1600" dirty="0">
                  <a:latin typeface="Nanum Gothic" charset="-127"/>
                  <a:ea typeface="Nanum Gothic" charset="-127"/>
                  <a:cs typeface="Nanum Gothic" charset="-127"/>
                </a:rPr>
                <a:t>OAuth2AuthenticationProcessingFilter</a:t>
              </a:r>
              <a:endParaRPr lang="ko-KR" altLang="en-US" sz="1600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8302517" y="4805363"/>
              <a:ext cx="8405030" cy="7044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Filter Chain</a:t>
              </a:r>
              <a:endParaRPr lang="ko-KR" altLang="en-US" sz="16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8493600" y="10329080"/>
              <a:ext cx="4889951" cy="2703200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581290" y="10515155"/>
              <a:ext cx="4749504" cy="494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2800" b="1">
                  <a:solidFill>
                    <a:srgbClr val="000000"/>
                  </a:soli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1600" dirty="0">
                  <a:latin typeface="Nanum Gothic" charset="-127"/>
                  <a:ea typeface="Nanum Gothic" charset="-127"/>
                  <a:cs typeface="Nanum Gothic" charset="-127"/>
                </a:rPr>
                <a:t>Service OAuth2 Server</a:t>
              </a:r>
              <a:endParaRPr lang="ko-KR" altLang="en-US" sz="1600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8891449" y="11308765"/>
              <a:ext cx="4113036" cy="66778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Access token</a:t>
              </a:r>
              <a:endParaRPr lang="ko-KR" altLang="en-US" sz="16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8891449" y="12162623"/>
              <a:ext cx="4113036" cy="66778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Service User Info</a:t>
              </a:r>
              <a:endParaRPr lang="ko-KR" altLang="en-US" sz="16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8433171" y="6564097"/>
              <a:ext cx="2514796" cy="217168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OAuth2</a:t>
              </a:r>
            </a:p>
            <a:p>
              <a:pPr algn="ctr"/>
              <a:r>
                <a:rPr lang="en-US" altLang="ko-KR" sz="1600" b="1" dirty="0" err="1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RestTemplate</a:t>
              </a:r>
              <a:endParaRPr lang="ko-KR" altLang="en-US" sz="16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1183646" y="6564097"/>
              <a:ext cx="2199903" cy="217168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Token</a:t>
              </a:r>
            </a:p>
            <a:p>
              <a:pPr algn="ctr"/>
              <a:r>
                <a:rPr lang="en-US" altLang="ko-KR" sz="16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Services</a:t>
              </a:r>
              <a:endParaRPr lang="ko-KR" altLang="en-US" sz="16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13619228" y="6564097"/>
              <a:ext cx="2961708" cy="217168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OAuth2</a:t>
              </a:r>
            </a:p>
            <a:p>
              <a:pPr algn="ctr"/>
              <a:r>
                <a:rPr lang="en-US" altLang="ko-KR" sz="1600" b="1" dirty="0" err="1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SuccessHandler</a:t>
              </a:r>
              <a:endParaRPr lang="ko-KR" altLang="en-US" sz="16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71" name="아래쪽 화살표 92"/>
            <p:cNvSpPr/>
            <p:nvPr/>
          </p:nvSpPr>
          <p:spPr>
            <a:xfrm rot="16200000">
              <a:off x="12145447" y="3771193"/>
              <a:ext cx="536941" cy="5725151"/>
            </a:xfrm>
            <a:prstGeom prst="down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72" name="오른쪽 화살표 99"/>
            <p:cNvSpPr/>
            <p:nvPr/>
          </p:nvSpPr>
          <p:spPr>
            <a:xfrm>
              <a:off x="5001753" y="5156999"/>
              <a:ext cx="1440317" cy="223461"/>
            </a:xfrm>
            <a:prstGeom prst="rightArrow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4257034" y="4640429"/>
              <a:ext cx="1883163" cy="5347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Request</a:t>
              </a:r>
              <a:endParaRPr lang="ko-KR" altLang="en-US" sz="1600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74" name="오른쪽 화살표 101"/>
            <p:cNvSpPr/>
            <p:nvPr/>
          </p:nvSpPr>
          <p:spPr>
            <a:xfrm rot="10800000">
              <a:off x="4987738" y="7956444"/>
              <a:ext cx="1440317" cy="223461"/>
            </a:xfrm>
            <a:prstGeom prst="rightArrow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4279778" y="7421731"/>
              <a:ext cx="1947569" cy="5347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Response</a:t>
              </a:r>
              <a:endParaRPr lang="ko-KR" altLang="en-US" sz="1600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76" name="오른쪽 화살표 104"/>
            <p:cNvSpPr/>
            <p:nvPr/>
          </p:nvSpPr>
          <p:spPr>
            <a:xfrm>
              <a:off x="7026717" y="5156999"/>
              <a:ext cx="952327" cy="223461"/>
            </a:xfrm>
            <a:prstGeom prst="rightArrow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77" name="오른쪽 화살표 105"/>
            <p:cNvSpPr/>
            <p:nvPr/>
          </p:nvSpPr>
          <p:spPr>
            <a:xfrm rot="10800000">
              <a:off x="7047175" y="7956444"/>
              <a:ext cx="952327" cy="223461"/>
            </a:xfrm>
            <a:prstGeom prst="rightArrow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78" name="오른쪽 화살표 107"/>
            <p:cNvSpPr/>
            <p:nvPr/>
          </p:nvSpPr>
          <p:spPr>
            <a:xfrm rot="5400000">
              <a:off x="8295052" y="9384266"/>
              <a:ext cx="1577500" cy="280531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79" name="오른쪽 화살표 109"/>
            <p:cNvSpPr/>
            <p:nvPr/>
          </p:nvSpPr>
          <p:spPr>
            <a:xfrm rot="16200000">
              <a:off x="9404775" y="9400066"/>
              <a:ext cx="1577500" cy="280531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80" name="오른쪽 화살표 112"/>
            <p:cNvSpPr/>
            <p:nvPr/>
          </p:nvSpPr>
          <p:spPr>
            <a:xfrm rot="5400000">
              <a:off x="10938254" y="9382478"/>
              <a:ext cx="1577500" cy="280531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81" name="오른쪽 화살표 113"/>
            <p:cNvSpPr/>
            <p:nvPr/>
          </p:nvSpPr>
          <p:spPr>
            <a:xfrm rot="16200000">
              <a:off x="12047977" y="9398278"/>
              <a:ext cx="1577500" cy="280531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82" name="오른쪽 화살표 116"/>
            <p:cNvSpPr/>
            <p:nvPr/>
          </p:nvSpPr>
          <p:spPr>
            <a:xfrm>
              <a:off x="17021324" y="5138071"/>
              <a:ext cx="952327" cy="223461"/>
            </a:xfrm>
            <a:prstGeom prst="rightArrow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83" name="오른쪽 화살표 117"/>
            <p:cNvSpPr/>
            <p:nvPr/>
          </p:nvSpPr>
          <p:spPr>
            <a:xfrm rot="10800000">
              <a:off x="17041782" y="7937516"/>
              <a:ext cx="952327" cy="223461"/>
            </a:xfrm>
            <a:prstGeom prst="rightArrow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8001074" y="3758753"/>
              <a:ext cx="1154272" cy="568106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8076465" y="3928919"/>
              <a:ext cx="532906" cy="5290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</a:t>
              </a:r>
            </a:p>
            <a:p>
              <a:pPr algn="ctr"/>
              <a:r>
                <a:rPr lang="en-US" altLang="ko-KR" sz="16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I</a:t>
              </a:r>
            </a:p>
            <a:p>
              <a:pPr algn="ctr"/>
              <a:r>
                <a:rPr lang="en-US" altLang="ko-KR" sz="16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spa</a:t>
              </a:r>
            </a:p>
            <a:p>
              <a:pPr algn="ctr"/>
              <a:r>
                <a:rPr lang="en-US" altLang="ko-KR" sz="16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t</a:t>
              </a:r>
            </a:p>
            <a:p>
              <a:pPr algn="ctr"/>
              <a:r>
                <a:rPr lang="en-US" altLang="ko-KR" sz="1600" b="1" dirty="0" err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ch</a:t>
              </a:r>
              <a:endParaRPr lang="en-US" altLang="ko-KR" sz="16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/>
              <a:r>
                <a:rPr lang="en-US" altLang="ko-KR" sz="16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e</a:t>
              </a:r>
            </a:p>
            <a:p>
              <a:pPr algn="ctr"/>
              <a:r>
                <a:rPr lang="en-US" altLang="ko-KR" sz="16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r</a:t>
              </a:r>
              <a:endParaRPr lang="en-US" altLang="ko-KR" sz="16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18578210" y="3928919"/>
              <a:ext cx="492007" cy="5290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Se</a:t>
              </a:r>
            </a:p>
            <a:p>
              <a:pPr algn="ctr"/>
              <a:r>
                <a:rPr lang="en-US" altLang="ko-KR" sz="16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r</a:t>
              </a:r>
            </a:p>
            <a:p>
              <a:pPr algn="ctr"/>
              <a:r>
                <a:rPr lang="en-US" altLang="ko-KR" sz="16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v</a:t>
              </a:r>
            </a:p>
            <a:p>
              <a:pPr algn="ctr"/>
              <a:r>
                <a:rPr lang="en-US" altLang="ko-KR" sz="16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l</a:t>
              </a:r>
            </a:p>
            <a:p>
              <a:pPr algn="ctr"/>
              <a:r>
                <a:rPr lang="en-US" altLang="ko-KR" sz="16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e</a:t>
              </a:r>
            </a:p>
            <a:p>
              <a:pPr algn="ctr"/>
              <a:r>
                <a:rPr lang="en-US" altLang="ko-KR" sz="16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t</a:t>
              </a:r>
              <a:endParaRPr lang="en-US" altLang="ko-KR" sz="16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70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진행 사항</a:t>
            </a:r>
            <a:endParaRPr kumimoji="1"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73200" y="3251200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진행된 내용 정리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9808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앞으로의 계획</a:t>
            </a:r>
            <a:endParaRPr kumimoji="1"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21467" y="3132667"/>
            <a:ext cx="355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앞으로 인턴 종료까지 계획</a:t>
            </a:r>
            <a:r>
              <a:rPr kumimoji="1" lang="en-US" altLang="ko-KR" dirty="0" smtClean="0"/>
              <a:t>&amp;</a:t>
            </a:r>
            <a:r>
              <a:rPr kumimoji="1" lang="ko-KR" altLang="en-US" dirty="0" smtClean="0"/>
              <a:t>목표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6682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dirty="0" smtClean="0"/>
              <a:t>Q&amp;A</a:t>
            </a:r>
          </a:p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sz="6600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1478552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Outstagram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이유 </a:t>
            </a:r>
          </a:p>
          <a:p>
            <a:r>
              <a:rPr lang="ko-KR" altLang="en-US" sz="1600" dirty="0" smtClean="0"/>
              <a:t>  클러스터링 </a:t>
            </a:r>
            <a:r>
              <a:rPr lang="en-US" altLang="ko-KR" sz="1600" dirty="0"/>
              <a:t>: </a:t>
            </a:r>
            <a:r>
              <a:rPr lang="ko-KR" altLang="en-US" sz="1600" dirty="0"/>
              <a:t>클러스터링을 통해 저렴한 서버 여러 대로 값비싼 서버의 성능 구현</a:t>
            </a:r>
          </a:p>
          <a:p>
            <a:r>
              <a:rPr lang="ko-KR" altLang="en-US" sz="1600" dirty="0" smtClean="0"/>
              <a:t>  추천 </a:t>
            </a:r>
            <a:r>
              <a:rPr lang="ko-KR" altLang="en-US" sz="1600" dirty="0"/>
              <a:t>서비스 </a:t>
            </a:r>
            <a:r>
              <a:rPr lang="en-US" altLang="ko-KR" sz="1600" dirty="0"/>
              <a:t>: </a:t>
            </a:r>
            <a:r>
              <a:rPr lang="ko-KR" altLang="en-US" sz="1600" dirty="0"/>
              <a:t>콘텐츠가 범람하는 상황에서 모든 콘텐츠를 볼 수 없다</a:t>
            </a:r>
            <a:r>
              <a:rPr lang="en-US" altLang="ko-KR" sz="1600" dirty="0"/>
              <a:t>, </a:t>
            </a:r>
            <a:r>
              <a:rPr lang="ko-KR" altLang="en-US" sz="1600" dirty="0"/>
              <a:t>알맞은 콘텐츠 </a:t>
            </a:r>
            <a:r>
              <a:rPr lang="ko-KR" altLang="en-US" sz="1600" dirty="0" smtClean="0"/>
              <a:t>추천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mr-IN" sz="1600" dirty="0" smtClean="0"/>
              <a:t>예시</a:t>
            </a:r>
            <a:r>
              <a:rPr lang="mr-IN" altLang="ko-KR" sz="1600" dirty="0" smtClean="0"/>
              <a:t> </a:t>
            </a:r>
            <a:endParaRPr lang="mr-IN" altLang="ko-KR" sz="1600" dirty="0"/>
          </a:p>
          <a:p>
            <a:r>
              <a:rPr lang="ko-KR" altLang="en-US" sz="1600" dirty="0" smtClean="0"/>
              <a:t>  </a:t>
            </a:r>
            <a:r>
              <a:rPr lang="en-US" altLang="ko-KR" sz="1600" dirty="0" err="1" smtClean="0"/>
              <a:t>netflix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100</a:t>
            </a:r>
            <a:r>
              <a:rPr lang="ko-KR" altLang="en-US" sz="1600" dirty="0"/>
              <a:t>만 달러 추천 알고리즘 대회</a:t>
            </a:r>
          </a:p>
          <a:p>
            <a:r>
              <a:rPr lang="ko-KR" altLang="en-US" sz="1600" dirty="0" smtClean="0"/>
              <a:t>  </a:t>
            </a:r>
            <a:r>
              <a:rPr lang="en-US" altLang="ko-KR" sz="1600" dirty="0" err="1" smtClean="0"/>
              <a:t>netflix</a:t>
            </a:r>
            <a:r>
              <a:rPr lang="ko-KR" altLang="en-US" sz="1600" dirty="0" smtClean="0"/>
              <a:t> 언제 어디서든 다양한 기기에서 내 입맛에 맞는 콘텐츠 추천 미국 전체 트래픽의 </a:t>
            </a:r>
            <a:r>
              <a:rPr lang="en-US" altLang="ko-KR" sz="1600" dirty="0" smtClean="0"/>
              <a:t>35%</a:t>
            </a:r>
            <a:r>
              <a:rPr lang="ko-KR" altLang="en-US" sz="1600" dirty="0" smtClean="0"/>
              <a:t>넘는 트레픽 차지 </a:t>
            </a:r>
            <a:r>
              <a:rPr lang="en-US" altLang="ko-KR" sz="1600" dirty="0" smtClean="0"/>
              <a:t>-&gt;</a:t>
            </a:r>
            <a:r>
              <a:rPr lang="ko-KR" altLang="en-US" sz="1600" dirty="0" smtClean="0"/>
              <a:t> 좋은 품질의 추천이 곧 사용자를 모이게 한다 </a:t>
            </a:r>
            <a:endParaRPr lang="ko-KR" altLang="en-US" sz="1600" dirty="0"/>
          </a:p>
          <a:p>
            <a:r>
              <a:rPr lang="ko-KR" altLang="en-US" sz="1600" dirty="0" smtClean="0"/>
              <a:t>  </a:t>
            </a:r>
            <a:r>
              <a:rPr lang="en-US" altLang="ko-KR" sz="1600" dirty="0" err="1" smtClean="0"/>
              <a:t>youtube</a:t>
            </a:r>
            <a:r>
              <a:rPr lang="en-US" altLang="ko-KR" sz="1600" dirty="0" smtClean="0"/>
              <a:t> </a:t>
            </a:r>
            <a:r>
              <a:rPr lang="ko-KR" altLang="en-US" sz="1600" dirty="0"/>
              <a:t>등 서비스에서 추천의 중요성</a:t>
            </a:r>
            <a:endParaRPr kumimoji="1"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2116" y="5717931"/>
            <a:ext cx="4646668" cy="31447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532" y="5941615"/>
            <a:ext cx="4692362" cy="26973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75077" y="4736123"/>
            <a:ext cx="42017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한 해 개봉하는 한국 영화는 </a:t>
            </a:r>
            <a:r>
              <a:rPr kumimoji="1" lang="en-US" altLang="ko-KR" dirty="0" smtClean="0"/>
              <a:t>2016</a:t>
            </a:r>
            <a:r>
              <a:rPr kumimoji="1" lang="ko-KR" altLang="en-US" dirty="0" smtClean="0"/>
              <a:t>년 기준</a:t>
            </a:r>
            <a:endParaRPr kumimoji="1" lang="en-US" altLang="ko-KR" dirty="0" smtClean="0"/>
          </a:p>
          <a:p>
            <a:r>
              <a:rPr kumimoji="1" lang="en-US" altLang="ko-KR" dirty="0" smtClean="0"/>
              <a:t>123</a:t>
            </a:r>
            <a:r>
              <a:rPr kumimoji="1" lang="ko-KR" altLang="en-US" dirty="0" smtClean="0"/>
              <a:t>편</a:t>
            </a:r>
            <a:endParaRPr kumimoji="1" lang="en-US" altLang="ko-KR" dirty="0" smtClean="0"/>
          </a:p>
          <a:p>
            <a:r>
              <a:rPr kumimoji="1" lang="ko-KR" altLang="en-US" dirty="0" smtClean="0"/>
              <a:t>해외 영화 개봉작 수는 </a:t>
            </a:r>
            <a:r>
              <a:rPr kumimoji="1" lang="en-US" altLang="ko-KR" dirty="0" smtClean="0"/>
              <a:t>715</a:t>
            </a:r>
            <a:r>
              <a:rPr kumimoji="1" lang="ko-KR" altLang="en-US" dirty="0" smtClean="0"/>
              <a:t>편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72999" y="1027907"/>
            <a:ext cx="4413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넥플릭스 이용의 </a:t>
            </a:r>
            <a:r>
              <a:rPr kumimoji="1" lang="en-US" altLang="ko-KR" dirty="0" smtClean="0"/>
              <a:t>2/3</a:t>
            </a:r>
            <a:r>
              <a:rPr kumimoji="1" lang="ko-KR" altLang="en-US" dirty="0" smtClean="0"/>
              <a:t>가 추천으로부터 발생</a:t>
            </a:r>
            <a:endParaRPr kumimoji="1"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91600" y="1711569"/>
            <a:ext cx="2307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Google news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38</a:t>
            </a:r>
            <a:r>
              <a:rPr kumimoji="1" lang="en-US" altLang="ko-KR" dirty="0"/>
              <a:t>%</a:t>
            </a:r>
            <a:r>
              <a:rPr kumimoji="1" lang="ko-KR" altLang="en-US" dirty="0" smtClean="0"/>
              <a:t>이상</a:t>
            </a:r>
            <a:endParaRPr kumimoji="1" lang="en-US" altLang="ko-KR" dirty="0" smtClean="0"/>
          </a:p>
          <a:p>
            <a:r>
              <a:rPr kumimoji="1" lang="ko-KR" altLang="en-US" dirty="0" smtClean="0"/>
              <a:t>아마존 </a:t>
            </a:r>
            <a:r>
              <a:rPr kumimoji="1" lang="en-US" altLang="ko-KR" dirty="0" smtClean="0"/>
              <a:t>35%</a:t>
            </a:r>
            <a:r>
              <a:rPr kumimoji="1" lang="ko-KR" altLang="en-US" dirty="0" smtClean="0"/>
              <a:t>이상</a:t>
            </a:r>
            <a:endParaRPr kumimoji="1"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79938" y="9120554"/>
            <a:ext cx="883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2009</a:t>
            </a:r>
            <a:r>
              <a:rPr kumimoji="1" lang="ko-KR" altLang="en-US" dirty="0" smtClean="0"/>
              <a:t>년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723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Architecture</a:t>
            </a:r>
            <a:endParaRPr kumimoji="1" lang="ko-KR" altLang="en-US" dirty="0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59" y="1944074"/>
            <a:ext cx="8165081" cy="39760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09333" y="7315200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메인서버 역할 설명</a:t>
            </a:r>
            <a:endParaRPr kumimoji="1"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44800" y="8178800"/>
            <a:ext cx="4953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각각의 </a:t>
            </a:r>
            <a:r>
              <a:rPr kumimoji="1" lang="en-US" altLang="ko-KR" dirty="0" smtClean="0"/>
              <a:t>file server, recommends</a:t>
            </a:r>
            <a:r>
              <a:rPr kumimoji="1" lang="ko-KR" altLang="en-US" dirty="0" smtClean="0"/>
              <a:t> 도 간단하게 설명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5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Architecture</a:t>
            </a:r>
            <a:endParaRPr kumimoji="1" lang="ko-KR" altLang="en-US" dirty="0"/>
          </a:p>
        </p:txBody>
      </p:sp>
      <p:pic>
        <p:nvPicPr>
          <p:cNvPr id="258" name="그림 2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1" y="2046654"/>
            <a:ext cx="8408097" cy="388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6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Architecture</a:t>
            </a:r>
            <a:endParaRPr kumimoji="1" lang="ko-KR" altLang="en-US" dirty="0"/>
          </a:p>
        </p:txBody>
      </p:sp>
      <p:sp>
        <p:nvSpPr>
          <p:cNvPr id="141" name="내용 개체 틀 14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Index -</a:t>
            </a:r>
            <a:r>
              <a:rPr kumimoji="1" lang="ko-KR" altLang="en-US" dirty="0" smtClean="0"/>
              <a:t> </a:t>
            </a:r>
            <a:r>
              <a:rPr kumimoji="1" lang="en-US" altLang="ko-KR" dirty="0" err="1" smtClean="0"/>
              <a:t>userId</a:t>
            </a:r>
            <a:r>
              <a:rPr kumimoji="1" lang="en-US" altLang="ko-KR" dirty="0" smtClean="0"/>
              <a:t> </a:t>
            </a:r>
          </a:p>
          <a:p>
            <a:r>
              <a:rPr kumimoji="1" lang="ko-KR" altLang="en-US" dirty="0" smtClean="0"/>
              <a:t>비정규화</a:t>
            </a:r>
            <a:r>
              <a:rPr kumimoji="1" lang="en-US" altLang="ko-KR" dirty="0" smtClean="0"/>
              <a:t> -</a:t>
            </a:r>
            <a:r>
              <a:rPr kumimoji="1" lang="ko-KR" altLang="en-US" dirty="0" smtClean="0"/>
              <a:t> 좋아요</a:t>
            </a:r>
            <a:r>
              <a:rPr kumimoji="1" lang="en-US" altLang="ko-KR" dirty="0" smtClean="0"/>
              <a:t>, view</a:t>
            </a:r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1828800" y="4436533"/>
            <a:ext cx="45512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비정규화 때문에 데이터 중복이 발생하지만</a:t>
            </a:r>
            <a:endParaRPr kumimoji="1" lang="en-US" altLang="ko-KR" dirty="0" smtClean="0"/>
          </a:p>
          <a:p>
            <a:r>
              <a:rPr kumimoji="1" lang="ko-KR" altLang="en-US" dirty="0" smtClean="0"/>
              <a:t>쿼리문의 성능 향상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828800" y="5934670"/>
            <a:ext cx="605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Primary key </a:t>
            </a:r>
            <a:r>
              <a:rPr kumimoji="1" lang="ko-KR" altLang="en-US" dirty="0" smtClean="0"/>
              <a:t>이외에 </a:t>
            </a:r>
            <a:r>
              <a:rPr kumimoji="1" lang="en-US" altLang="ko-KR" dirty="0" err="1" smtClean="0"/>
              <a:t>userid</a:t>
            </a:r>
            <a:r>
              <a:rPr kumimoji="1" lang="ko-KR" altLang="en-US" dirty="0" smtClean="0"/>
              <a:t>로 인덱싱하므로써 쿼리성능 향상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142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 - UI</a:t>
            </a:r>
          </a:p>
          <a:p>
            <a:pPr marL="0" lv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-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File Server</a:t>
            </a:r>
          </a:p>
          <a:p>
            <a:pPr marL="0" lv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-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Recommend</a:t>
            </a:r>
          </a:p>
          <a:p>
            <a:pPr marL="0" lv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-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Security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8078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- UI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 -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Bootstrap</a:t>
            </a:r>
          </a:p>
          <a:p>
            <a:pPr marL="0" lv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- lazy-loading</a:t>
            </a:r>
          </a:p>
          <a:p>
            <a:pPr marL="0" lv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- flicking</a:t>
            </a:r>
          </a:p>
          <a:p>
            <a:pPr marL="0" lv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image processing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lv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endParaRPr kumimoji="1"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157" y="3006420"/>
            <a:ext cx="4010018" cy="37162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33" y="5307008"/>
            <a:ext cx="4847589" cy="16627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650" y="7268308"/>
            <a:ext cx="964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이미지 기반 서비스이기 때문에 많은 사진을 한번에 로딩하는 것은 로딩시간을 길게 할 것이다</a:t>
            </a:r>
            <a:r>
              <a:rPr kumimoji="1" lang="en-US" altLang="ko-KR" dirty="0" smtClean="0"/>
              <a:t> </a:t>
            </a:r>
          </a:p>
          <a:p>
            <a:r>
              <a:rPr kumimoji="1" lang="ko-KR" altLang="en-US" dirty="0" smtClean="0"/>
              <a:t>페이지에 바닥에 도착할 경우 그다음 콘텐츠를 요청해서 로딩한다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3419" y="4001294"/>
            <a:ext cx="3172069" cy="4599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1711569" y="8897815"/>
            <a:ext cx="7612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UI</a:t>
            </a:r>
            <a:r>
              <a:rPr kumimoji="1" lang="ko-KR" altLang="en-US" dirty="0" smtClean="0"/>
              <a:t>에서 보시는 것처럼 작은 크기의 사진을 전시하는데 원본 사진을 받아서 </a:t>
            </a:r>
            <a:endParaRPr kumimoji="1" lang="en-US" altLang="ko-KR" dirty="0" smtClean="0"/>
          </a:p>
          <a:p>
            <a:r>
              <a:rPr kumimoji="1" lang="ko-KR" altLang="en-US" dirty="0" smtClean="0"/>
              <a:t>크기에 맞게 줄이는 방법은 네트워크 비용 낭비</a:t>
            </a:r>
            <a:endParaRPr kumimoji="1" lang="en-US" altLang="ko-KR" dirty="0" smtClean="0"/>
          </a:p>
          <a:p>
            <a:r>
              <a:rPr kumimoji="1" lang="en-US" altLang="ko-KR" dirty="0" smtClean="0"/>
              <a:t>Thumbnail</a:t>
            </a:r>
            <a:r>
              <a:rPr kumimoji="1" lang="ko-KR" altLang="en-US" dirty="0" smtClean="0"/>
              <a:t>을 만들어서 타임라인에는 용량을 줄인 사진 로딩</a:t>
            </a:r>
            <a:endParaRPr kumimoji="1"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69723" y="5345723"/>
            <a:ext cx="388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Bootstrap</a:t>
            </a:r>
            <a:r>
              <a:rPr kumimoji="1" lang="ko-KR" altLang="en-US" dirty="0" smtClean="0"/>
              <a:t>을 이용해서 간단한 </a:t>
            </a:r>
            <a:r>
              <a:rPr kumimoji="1" lang="en-US" altLang="ko-KR" dirty="0" smtClean="0"/>
              <a:t>UI</a:t>
            </a:r>
            <a:r>
              <a:rPr kumimoji="1" lang="ko-KR" altLang="en-US" dirty="0" smtClean="0"/>
              <a:t> 구현 </a:t>
            </a:r>
            <a:endParaRPr kumimoji="1"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643" y="-2847145"/>
            <a:ext cx="4798986" cy="39155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37385" y="1465385"/>
            <a:ext cx="62953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Thumbnail</a:t>
            </a:r>
            <a:r>
              <a:rPr kumimoji="1" lang="ko-KR" altLang="en-US" dirty="0" smtClean="0"/>
              <a:t>을 클릭시 원본 파일을 불러와 큰이미지로 </a:t>
            </a:r>
            <a:endParaRPr kumimoji="1" lang="en-US" altLang="ko-KR" dirty="0" smtClean="0"/>
          </a:p>
          <a:p>
            <a:r>
              <a:rPr kumimoji="1" lang="ko-KR" altLang="en-US" dirty="0" smtClean="0"/>
              <a:t>볼 수 있도록 구현 </a:t>
            </a:r>
            <a:endParaRPr kumimoji="1" lang="en-US" altLang="ko-KR" dirty="0" smtClean="0"/>
          </a:p>
          <a:p>
            <a:r>
              <a:rPr kumimoji="1" lang="ko-KR" altLang="en-US" dirty="0" smtClean="0"/>
              <a:t>이때 사진이 여러장이면 </a:t>
            </a:r>
            <a:r>
              <a:rPr kumimoji="1" lang="en-US" altLang="ko-KR" dirty="0" smtClean="0"/>
              <a:t>flicking</a:t>
            </a:r>
            <a:r>
              <a:rPr kumimoji="1" lang="ko-KR" altLang="en-US" dirty="0" smtClean="0"/>
              <a:t>을 이용해서 좌우로 이동하며 </a:t>
            </a:r>
            <a:endParaRPr kumimoji="1" lang="en-US" altLang="ko-KR" dirty="0" smtClean="0"/>
          </a:p>
          <a:p>
            <a:r>
              <a:rPr kumimoji="1" lang="ko-KR" altLang="en-US" dirty="0" smtClean="0"/>
              <a:t>이미지 확인 가능</a:t>
            </a:r>
            <a:endParaRPr kumimoji="1"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82218" y="8251484"/>
            <a:ext cx="3113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원본파일의 비율을 유지하며 </a:t>
            </a:r>
            <a:endParaRPr kumimoji="1" lang="en-US" altLang="ko-KR" dirty="0" smtClean="0"/>
          </a:p>
          <a:p>
            <a:r>
              <a:rPr kumimoji="1" lang="ko-KR" altLang="en-US" dirty="0" smtClean="0"/>
              <a:t>원하는 크기의 사진 생성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775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1713</TotalTime>
  <Words>970</Words>
  <Application>Microsoft Macintosh PowerPoint</Application>
  <PresentationFormat>화면 슬라이드 쇼(4:3)</PresentationFormat>
  <Paragraphs>289</Paragraphs>
  <Slides>34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맑은 고딕</vt:lpstr>
      <vt:lpstr>Calibri</vt:lpstr>
      <vt:lpstr>Calibri Light</vt:lpstr>
      <vt:lpstr>Mangal</vt:lpstr>
      <vt:lpstr>Nanum Gothic</vt:lpstr>
      <vt:lpstr>Arial</vt:lpstr>
      <vt:lpstr>Office 테마</vt:lpstr>
      <vt:lpstr> Outstagram </vt:lpstr>
      <vt:lpstr>목차</vt:lpstr>
      <vt:lpstr>Outstagram?</vt:lpstr>
      <vt:lpstr>Outstagram?</vt:lpstr>
      <vt:lpstr>Architecture</vt:lpstr>
      <vt:lpstr>Architecture</vt:lpstr>
      <vt:lpstr>Architecture</vt:lpstr>
      <vt:lpstr>주요 기술</vt:lpstr>
      <vt:lpstr>주요 기술 - UI</vt:lpstr>
      <vt:lpstr>주요 기술 – File Server</vt:lpstr>
      <vt:lpstr>주요 기술 – File Server</vt:lpstr>
      <vt:lpstr>주요 기술 – File Server</vt:lpstr>
      <vt:lpstr>주요 기술 – File Server</vt:lpstr>
      <vt:lpstr>주요 기술 - Recommend</vt:lpstr>
      <vt:lpstr>주요 기술 - Recommend</vt:lpstr>
      <vt:lpstr>주요 기술 - Recommend</vt:lpstr>
      <vt:lpstr>주요 기술 - Recommend</vt:lpstr>
      <vt:lpstr>주요 기술 - Recommend</vt:lpstr>
      <vt:lpstr>주요 기술 - Recommend</vt:lpstr>
      <vt:lpstr>주요 기술 - Recommend</vt:lpstr>
      <vt:lpstr>주요 기술 - Recommend</vt:lpstr>
      <vt:lpstr>주요 기술 - Recommend</vt:lpstr>
      <vt:lpstr>주요 기술 - Recommend</vt:lpstr>
      <vt:lpstr>주요 기술 - Recommend</vt:lpstr>
      <vt:lpstr>주요 기술 - Recommend</vt:lpstr>
      <vt:lpstr>주요 기술 - Recommend</vt:lpstr>
      <vt:lpstr>주요 기술 - Security</vt:lpstr>
      <vt:lpstr>주요 기술 - Security</vt:lpstr>
      <vt:lpstr>주요 기술 - Security</vt:lpstr>
      <vt:lpstr>주요 기술 - Security</vt:lpstr>
      <vt:lpstr>주요 기술 - Security</vt:lpstr>
      <vt:lpstr>진행 사항</vt:lpstr>
      <vt:lpstr>앞으로의 계획</vt:lpstr>
      <vt:lpstr>PowerPoint 프레젠테이션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발표</dc:title>
  <dc:creator>Microsoft Office 사용자</dc:creator>
  <cp:lastModifiedBy>Microsoft Office 사용자</cp:lastModifiedBy>
  <cp:revision>57</cp:revision>
  <dcterms:created xsi:type="dcterms:W3CDTF">2017-10-27T09:21:14Z</dcterms:created>
  <dcterms:modified xsi:type="dcterms:W3CDTF">2017-10-29T14:20:39Z</dcterms:modified>
</cp:coreProperties>
</file>